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F34F1E-EF9B-41FE-AEB2-C88C4B80C5AB}">
  <a:tblStyle styleId="{90F34F1E-EF9B-41FE-AEB2-C88C4B80C5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9ee4716c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09ee4716c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70a8110ee_5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70a8110ee_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70a8110ee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70a8110ee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70a8110ee_5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70a8110ee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70a8110ee_5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70a8110ee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70a8110ee_5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70a8110ee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9aaaf5b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9aaaf5b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9349ffa0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9349ffa0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9349ffa0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9349ffa0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900a1126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900a1126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900a1126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900a1126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9ee4716cf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9ee4716cf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9aaaf5bd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9aaaf5b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900a1126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900a1126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6f2326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6f2326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9aaaf5bd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9aaaf5bd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6fde6c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6fde6c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9aaaf5b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9aaaf5b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900a1126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900a1126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9aaaf5bd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9aaaf5bd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9349ffa0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9349ffa0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70a8110ee_5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70a8110ee_5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70a8110ee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70a8110ee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9f7dea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9f7dea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9f7deab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9f7deab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70a8110ee_5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70a8110ee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70a8110ee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70a8110ee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70a8110ee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70a8110ee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hyperlink" Target="https://client-rho-gules.vercel.app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hyperlink" Target="https://greenframe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ieee.org/green-softwar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ITC 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0150" y="29994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lt1"/>
                </a:solidFill>
              </a:rPr>
              <a:t>OCT 9, 2024</a:t>
            </a:r>
            <a:endParaRPr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lt1"/>
                </a:solidFill>
              </a:rPr>
              <a:t>T-2, Report, Poster, and Billable HOURS</a:t>
            </a:r>
            <a:endParaRPr sz="415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431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2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-1719" r="0" t="0"/>
          <a:stretch/>
        </p:blipFill>
        <p:spPr>
          <a:xfrm>
            <a:off x="0" y="165263"/>
            <a:ext cx="8991602" cy="48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350"/>
            <a:ext cx="9083251" cy="48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Problem Statement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1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●"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ICT Expansion and Environmental Impact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ICT sector contributes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2-3%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of global greenhouse gas emissions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Software indirectly drives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high energy consumption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via hardware resources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●"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Lack of a Unified Measurement Framework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No standardized framework to assess software’s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energy efficiency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Developers/researchers struggle with comparing, replicating, and improving results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●"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Fragmented Efforts in Green Software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Current tools and methods are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inconsistent and fragmented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Limited progress in reducing software’s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environmental footprint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●"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Urgent Need for Green Software Solutions</a:t>
            </a:r>
            <a:endParaRPr b="1"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Software’s carbon footprint is a growing concern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Char char="○"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Without standardized solutions,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energy consumption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will hinder global sustainability and carbon neutrality goals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Problem Statement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1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The rapid growth of the Information and Communication Technology (ICT) sector is contributing significantly to global greenhouse gas emissions, accounting for approximately 2-3% of total emissions. Software plays a critical role in energy consumption, as it drives hardware usage, which in turn impacts resource and energy consumption.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However, there is currently no standardized framework for measuring software’s resource and energy efficiency. 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This leads to inconsistent and incomparable results, hindering efforts to reduce software-driven environmental impacts.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While various researchers and industry groups have developed tools and methods to measure energy consumption, there is no unified approach. The absence of a comprehensive measurement model complicates efforts to assess and improve the environmental efficiency of software.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Software practitioners lack the tools and guidelines to integrate energy efficiency into everyday software development processes.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0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Problem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1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Environmental Impact of Software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: As digital transformation accelerates, software running on data centers, servers, and devices consumes significant energy, driving high hardware resource consumption and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increasing global greenhouse gas emissions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Lack of Standardized Measurement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: Currently, there is no unified framework to measure software’s resource and energy efficiency, making it difficult to compare the environmental impact of different software,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which hinders developers from optimizing energy consumption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Impact on Global Sustainability Goals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: Standardizing resource efficiency measurements not only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reduces energy consumption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in individual projects but also drives the entire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software development ecosystem toward a greener future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, contributing to global efforts to </a:t>
            </a:r>
            <a:r>
              <a:rPr b="1"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reduce carbon emissions and combat climate change</a:t>
            </a:r>
            <a:r>
              <a:rPr lang="en-CA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CA"/>
              <a:t>Proposed Solution - literature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Software practitioners are aware of the problem, but lack of resources and tools</a:t>
            </a:r>
            <a:b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(An Empirical Study of Practitioners’ Perspectives on Green Software Engineering)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Requirement and Design phases are of most interest</a:t>
            </a:r>
            <a:b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(Green and Sustainable Software Engineering - a Systematic Mapping Study)</a:t>
            </a:r>
            <a:endParaRPr sz="1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Lessons</a:t>
            </a:r>
            <a:r>
              <a:rPr b="1"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that could be learned from Mobile Application Development</a:t>
            </a:r>
            <a:b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(RMVRVM - A Paradigm for Creating Energy Efficient User Applications Connected to Cloud through REST API)</a:t>
            </a:r>
            <a:b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(Energy Patterns for Web: An Exploratory Study)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Proposed Solution - filling the gap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3"/>
              <a:buFont typeface="Calibri"/>
              <a:buChar char="●"/>
            </a:pPr>
            <a:r>
              <a:rPr b="1"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Current studies are abstract and lack of concrete examples because they:</a:t>
            </a:r>
            <a:endParaRPr b="1"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9561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118"/>
              <a:buFont typeface="Calibri"/>
              <a:buChar char="○"/>
            </a:pPr>
            <a:r>
              <a:rPr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either focus on best practices but without quantifying the impact</a:t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9561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118"/>
              <a:buFont typeface="Calibri"/>
              <a:buChar char="○"/>
            </a:pPr>
            <a:r>
              <a:rPr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or propose an evaluation methodology without examples from real-world applications</a:t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30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303"/>
              <a:buFont typeface="Calibri"/>
              <a:buChar char="●"/>
            </a:pPr>
            <a:r>
              <a:rPr b="1"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We aim to fill this gap by answering these research questions:</a:t>
            </a:r>
            <a:endParaRPr b="1"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3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303"/>
              <a:buFont typeface="Calibri"/>
              <a:buChar char="○"/>
            </a:pPr>
            <a:r>
              <a:rPr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are the options to consider for a greener system design in the real-world scenario?</a:t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3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303"/>
              <a:buFont typeface="Calibri"/>
              <a:buChar char="○"/>
            </a:pPr>
            <a:r>
              <a:rPr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How to quantify the impact of a greener implementation by adopting an existing evaluation method?</a:t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3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33A44"/>
              </a:buClr>
              <a:buSzPts val="1303"/>
              <a:buFont typeface="Calibri"/>
              <a:buChar char="○"/>
            </a:pPr>
            <a:r>
              <a:rPr lang="en-CA" sz="1302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Which components may have contributed to the most difference in energy consumption?</a:t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018"/>
              <a:buNone/>
            </a:pPr>
            <a:r>
              <a:t/>
            </a:r>
            <a:endParaRPr b="1" sz="1302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13" y="0"/>
            <a:ext cx="767217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6F6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611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Evaluation for simulation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5" y="1013825"/>
            <a:ext cx="3861474" cy="40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575" y="1039600"/>
            <a:ext cx="4186025" cy="125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4619275" y="670300"/>
            <a:ext cx="24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Case: </a:t>
            </a:r>
            <a:r>
              <a:rPr lang="en-CA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livescore</a:t>
            </a:r>
            <a:endParaRPr sz="1200">
              <a:solidFill>
                <a:srgbClr val="0E0E0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575" y="2442750"/>
            <a:ext cx="4186025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575" y="3512650"/>
            <a:ext cx="4186025" cy="58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/>
        </p:nvSpPr>
        <p:spPr>
          <a:xfrm>
            <a:off x="388925" y="670300"/>
            <a:ext cx="24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Tool: </a:t>
            </a:r>
            <a:r>
              <a:rPr lang="en-CA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GreenFrame</a:t>
            </a:r>
            <a:endParaRPr sz="1200">
              <a:solidFill>
                <a:srgbClr val="0E0E0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1611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Evaluation for simulation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0" y="703150"/>
            <a:ext cx="4073750" cy="27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275" y="1485075"/>
            <a:ext cx="4747201" cy="34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361950" y="3794825"/>
            <a:ext cx="24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Case: </a:t>
            </a: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google.com</a:t>
            </a:r>
            <a:endParaRPr sz="1200">
              <a:solidFill>
                <a:srgbClr val="0E0E0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361950" y="4164125"/>
            <a:ext cx="24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Tool: </a:t>
            </a:r>
            <a:r>
              <a:rPr lang="en-CA" sz="1200">
                <a:solidFill>
                  <a:srgbClr val="0E0E0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Webpagetest</a:t>
            </a:r>
            <a:endParaRPr sz="1200">
              <a:solidFill>
                <a:srgbClr val="0E0E0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78125" y="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000"/>
              <a:t>Timeline</a:t>
            </a:r>
            <a:endParaRPr sz="2000"/>
          </a:p>
        </p:txBody>
      </p:sp>
      <p:graphicFrame>
        <p:nvGraphicFramePr>
          <p:cNvPr id="208" name="Google Shape;208;p36"/>
          <p:cNvGraphicFramePr/>
          <p:nvPr/>
        </p:nvGraphicFramePr>
        <p:xfrm>
          <a:off x="802688" y="48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{90F34F1E-EF9B-41FE-AEB2-C88C4B80C5AB}</a:tableStyleId>
              </a:tblPr>
              <a:tblGrid>
                <a:gridCol w="2512875"/>
                <a:gridCol w="2512875"/>
                <a:gridCol w="2512875"/>
              </a:tblGrid>
              <a:tr h="2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Evaluation Activities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Timeframe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Details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>
                          <a:solidFill>
                            <a:schemeClr val="dk2"/>
                          </a:solidFill>
                          <a:highlight>
                            <a:srgbClr val="00FFFF"/>
                          </a:highlight>
                        </a:rPr>
                        <a:t>1 . Evaluation Environment Setup</a:t>
                      </a:r>
                      <a:endParaRPr sz="800"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>
                          <a:highlight>
                            <a:srgbClr val="00FFFF"/>
                          </a:highlight>
                        </a:rPr>
                        <a:t>week 1</a:t>
                      </a:r>
                      <a:endParaRPr sz="800"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800">
                          <a:solidFill>
                            <a:schemeClr val="dk2"/>
                          </a:solidFill>
                          <a:highlight>
                            <a:srgbClr val="00FFFF"/>
                          </a:highlight>
                        </a:rPr>
                        <a:t>Perform idle and baseline measurements of system.</a:t>
                      </a:r>
                      <a:endParaRPr sz="800">
                        <a:solidFill>
                          <a:schemeClr val="dk2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2. </a:t>
                      </a:r>
                      <a:r>
                        <a:rPr lang="en-CA" sz="800">
                          <a:solidFill>
                            <a:schemeClr val="dk2"/>
                          </a:solidFill>
                        </a:rPr>
                        <a:t>Define Measurement Goals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800">
                          <a:solidFill>
                            <a:schemeClr val="dk2"/>
                          </a:solidFill>
                        </a:rPr>
                        <a:t>Set specific evaluation goals and select the metrics and scenarios to measure.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3. </a:t>
                      </a:r>
                      <a:r>
                        <a:rPr lang="en-CA" sz="800"/>
                        <a:t>Conduct Idle and Usage Tests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Run tasks in controlled environments, measuring energy consumption.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4. </a:t>
                      </a:r>
                      <a:r>
                        <a:rPr lang="en-CA" sz="800">
                          <a:solidFill>
                            <a:schemeClr val="dk2"/>
                          </a:solidFill>
                        </a:rPr>
                        <a:t>Run Load Tests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Simulate stress scenarios to capture high-resource usage performance.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1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5. </a:t>
                      </a:r>
                      <a:r>
                        <a:rPr lang="en-CA" sz="800">
                          <a:solidFill>
                            <a:schemeClr val="dk2"/>
                          </a:solidFill>
                        </a:rPr>
                        <a:t>Data Collection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>
                          <a:solidFill>
                            <a:schemeClr val="dk2"/>
                          </a:solidFill>
                        </a:rPr>
                        <a:t>Gather all raw data for energy, CPU, and memory consumption during tests.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6. </a:t>
                      </a:r>
                      <a:r>
                        <a:rPr lang="en-CA" sz="800"/>
                        <a:t>Analysis and Initial Report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800"/>
                        <a:t>Analyze the data to compute energy efficiency and performance metrics.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7. Comparative Analysis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Compare different versions of your software or configurations.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8. Draft Final Report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Summarize the findings, highlighting energy consumption patterns and efficiency improvements.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3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9. Final Adjustments and Review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Week 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/>
                        <a:t>Make final changes to the report and review the results for accuracy.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32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281500" y="730800"/>
            <a:ext cx="8520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●"/>
            </a:pP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Expand Optimization Areas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Focus on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Further explore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network communication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optimization for energy efficiency</a:t>
            </a:r>
            <a:endParaRPr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●"/>
            </a:pP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Advanced Energy Measurement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Develop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real-time energy tracking tools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Integrate into development environments for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dynamic adjustments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●"/>
            </a:pP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User Experience Balance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Maintain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energy efficiency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without compromising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usability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●"/>
            </a:pP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Global Standardization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Collaborate with industry and academia to establish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global frameworks</a:t>
            </a:r>
            <a:endParaRPr b="1" sz="11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50"/>
              <a:buFont typeface="Arial"/>
              <a:buChar char="○"/>
            </a:pP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Promote </a:t>
            </a:r>
            <a:r>
              <a:rPr b="1"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green software practices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worldwid</a:t>
            </a:r>
            <a:r>
              <a:rPr lang="en-CA" sz="11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32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925" y="666650"/>
            <a:ext cx="5011354" cy="4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425" y="666650"/>
            <a:ext cx="2218451" cy="41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32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3" y="1192600"/>
            <a:ext cx="8812575" cy="32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022773"/>
            <a:ext cx="8520600" cy="3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 Manotas et al. "An Empirical Study of Practitioners' Perspectives on Green Software Engineering". In: Proceedings of the 38th International Conference on Software Engineering (ICSE '16). New York, NY, USA: Association for Computing Machinery, May 2016, pp. 237-248. DOI: 10.1145/2884781. 2884810.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B. C. Mourão, L. Karita, and I. do Carmo Machado. "Green and Sustainable Software Engineering - A Systematic Mapping Study". In: Proceedings of the XVII Brazilian Symposium on Software Quality (SBQS '18). New York, NY, USA: Association for Computing Machinery, Oct. 2018, pp. 121-130. DOI: 10.1145/3275245.3275258.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A. Brunnert. "Green Software Metrics". In: Companion of the 15th ACM/SPEC In-ternational Conference on Performance Engineering (ICPE 24 Companion). New York, NY, USA: Association for Computing Machinery, May 2024, pp. 287-288. DOI: 10.1145/3629527.3652883.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R. D. Caballar. "We Need to Decarbonize Software". In: IEEE Spectrum (Mar.2024). Retrieved September 15, 2024. URL: </a:t>
            </a:r>
            <a:r>
              <a:rPr lang="en-CA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https://spectrum.ieee.org/green-software</a:t>
            </a: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P. Rani et al. "Energy Patterns for Web: An Exploratory Study". In: Proceedings of the 46th International Conference on Software Engineering: Software Engineering in Society. Lisbon, Portugal: ACM, Apr. 2024, pp. 12-22. DOI: 10.1145/3639475.3640110.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L. Singh. "RMVRVM - A Paradigm for Creating Energy Efficient User Applications Connected to Cloud through REST APP". In: Proceedings of the 15th Innovations in Software Engineering Conference (ISEC '22). New York, NY, USA: Association for Computing Machinery, Feb. 2022, pp. 1-11. DOI: 10.1145/3511430.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CA"/>
              <a:t>Reference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Guldner, Achim &amp; Bender, Rabea &amp; Calero, Coral &amp; Fernando, Giovanni &amp; Funke, Markus &amp; Gröger, Jens &amp; Hilty, Lorenz &amp; Hörnschemeyer, Julian &amp; Hoffmann, Geerd-Dietger &amp; Junger, Dennis &amp; Kennes, Tom &amp; Kreten, Sandro &amp; Lago, Patricia &amp; Mai, Franziska &amp; Malavolta, Ivano &amp; Murach, Julien &amp; Obergöker, Kira &amp; Schmidt, Benno &amp; Tarara, Arne &amp; Naumann, Stefan. (2024). Development and evaluation of a reference measurement model for assessing the resource and energy efficiency of software products and components—Green Software Measurement Model (GSMM). Future Generation Computer Systems. 155. 10.1016/j.future.2024.01.033. 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❏"/>
            </a:pPr>
            <a:r>
              <a:rPr lang="en-CA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S. R. A. Ibrahim, J. Yahaya, H. Salehudin, and A. Deraman. “The Development of Green Software Process Model”. In: International Journal of Advanced Computer Science and Applications (2021). doi: 10.14569/ijacsa.2021.0120869. 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300"/>
              <a:t>ITC</a:t>
            </a:r>
            <a:endParaRPr sz="4300"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480150" y="3475375"/>
            <a:ext cx="8183700" cy="86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rPr lang="en-CA" sz="158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T-3, CS 7980 Research Capstone</a:t>
            </a:r>
            <a:endParaRPr sz="158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15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CA" sz="158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 2, 2024</a:t>
            </a:r>
            <a:endParaRPr sz="1415">
              <a:solidFill>
                <a:schemeClr val="lt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Analysis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00325" y="1111975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Arial"/>
              <a:buChar char="●"/>
            </a:pP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Proportion of the number and amount of contracts</a:t>
            </a:r>
            <a:endParaRPr sz="13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Arial"/>
              <a:buChar char="●"/>
            </a:pP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Details of non-</a:t>
            </a: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Indigenous Business(IB)</a:t>
            </a: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contracts in the</a:t>
            </a: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proportion </a:t>
            </a:r>
            <a:endParaRPr sz="13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Arial"/>
              <a:buChar char="●"/>
            </a:pPr>
            <a:r>
              <a:rPr lang="en-CA" sz="1300">
                <a:solidFill>
                  <a:srgbClr val="2D3B4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Identify the proportion of contracts in different sectors(focus on the techpart).</a:t>
            </a:r>
            <a:endParaRPr sz="13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Arial"/>
              <a:buChar char="●"/>
            </a:pPr>
            <a:r>
              <a:rPr lang="en-CA" sz="13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Based on the analysis above, we'll use the top 20 tech companies list provided by ITC to pick some representative companies and analyze the reasons behind their success.</a:t>
            </a:r>
            <a:endParaRPr sz="13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/>
              <a:t>Overview of Our Dataset</a:t>
            </a:r>
            <a:endParaRPr sz="1700"/>
          </a:p>
          <a:p>
            <a:pPr indent="-30734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CA" sz="1600"/>
              <a:t>Government Contracts (2023)    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/>
              <a:t>Total Entries: 81,000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/>
              <a:t>Attributes: 48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CA"/>
              <a:t>CCIB - 2561 Indigenous Business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3304100" y="2041225"/>
            <a:ext cx="597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-CA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Indigenous Business Directory - Company Profiles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Entries: 2,960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Attributes: 20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●"/>
            </a:pPr>
            <a:r>
              <a:rPr lang="en-CA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Companies List：Includes 20 Major Tech Companies  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40550" y="224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Standardized Data Processing Steps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8275"/>
            <a:ext cx="8520598" cy="37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Achieving Greener Practices in Data Analysis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Green Data Analysis: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ITC project uses a green data analysis method to reduce waste and conserve resources, helping to decrease its environmental impact.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Sustainability Metrics: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project measures sustainability through energy efficiency, resource use, and carbon emissions from IT operations.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Life Cycle</a:t>
            </a:r>
            <a:r>
              <a:rPr b="1"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Assessment:</a:t>
            </a:r>
            <a:endParaRPr b="1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-CA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Lifecycle assessments evaluate the environmental effects of the data processing solution at each stage.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en-CA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S. R. A. Ibrahim, J. Yahaya, H. Salehudin, and A. Deraman. “The Development of Green Software Process Model”. In: International Journal of Advanced Computer Science and Applications (2021). doi: 10.14569/ijacsa.2021.0120869.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Analysis - </a:t>
            </a:r>
            <a:r>
              <a:rPr lang="en-CA"/>
              <a:t>Challenges and Action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507">
                <a:solidFill>
                  <a:schemeClr val="dk2"/>
                </a:solidFill>
              </a:rPr>
              <a:t>Challenges We Faced: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Large Volume of Data: The dataset is vast, making processing and analysis difficult.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Incomplete Information: Some entries lack key details or contain irrelevant information.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Detailed Classification: Hard to distinguish details in categories, requiring more analysis.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Attributes Relationships: Identifying meaningful connections between attributes.</a:t>
            </a:r>
            <a:endParaRPr sz="4507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4507">
                <a:solidFill>
                  <a:schemeClr val="dk2"/>
                </a:solidFill>
              </a:rPr>
              <a:t>Steps to Take: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Select Key </a:t>
            </a:r>
            <a:r>
              <a:rPr lang="en-CA" sz="4507">
                <a:solidFill>
                  <a:schemeClr val="dk2"/>
                </a:solidFill>
              </a:rPr>
              <a:t>Attributes</a:t>
            </a:r>
            <a:r>
              <a:rPr lang="en-CA" sz="4507">
                <a:solidFill>
                  <a:schemeClr val="dk2"/>
                </a:solidFill>
              </a:rPr>
              <a:t>: Identify and match relevant features in the dataset for deeper analysis.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Data Cleaning: Remove irrelevant entries and filter for contracts with values over $10,000.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Data Processing: Classify contract details into more specific categories.</a:t>
            </a:r>
            <a:endParaRPr sz="4507">
              <a:solidFill>
                <a:schemeClr val="dk2"/>
              </a:solidFill>
            </a:endParaRPr>
          </a:p>
          <a:p>
            <a:pPr indent="-32162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CA" sz="4507">
                <a:solidFill>
                  <a:schemeClr val="dk2"/>
                </a:solidFill>
              </a:rPr>
              <a:t>Data Analysis: Perform statistical and comparative analysis to gain actionable insights.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250950" y="30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600"/>
              <a:t>Preliminary Result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8" y="2571750"/>
            <a:ext cx="8584726" cy="17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0" y="4518225"/>
            <a:ext cx="91440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❏"/>
            </a:pPr>
            <a:r>
              <a:rPr lang="en-CA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Despite the PSIB initiative, Indigenous businesses still capture a minor portion of total contract value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1010700"/>
            <a:ext cx="8721971" cy="14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7425"/>
            <a:ext cx="9144001" cy="294967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305725"/>
            <a:ext cx="8842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600"/>
              <a:t>Contract Distribution: Indigenous vs Non-Indigenous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